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6" r:id="rId1"/>
  </p:sldMasterIdLst>
  <p:notesMasterIdLst>
    <p:notesMasterId r:id="rId30"/>
  </p:notesMasterIdLst>
  <p:sldIdLst>
    <p:sldId id="284" r:id="rId2"/>
    <p:sldId id="347" r:id="rId3"/>
    <p:sldId id="333" r:id="rId4"/>
    <p:sldId id="311" r:id="rId5"/>
    <p:sldId id="334" r:id="rId6"/>
    <p:sldId id="335" r:id="rId7"/>
    <p:sldId id="313" r:id="rId8"/>
    <p:sldId id="336" r:id="rId9"/>
    <p:sldId id="337" r:id="rId10"/>
    <p:sldId id="338" r:id="rId11"/>
    <p:sldId id="339" r:id="rId12"/>
    <p:sldId id="340" r:id="rId13"/>
    <p:sldId id="341" r:id="rId14"/>
    <p:sldId id="342" r:id="rId15"/>
    <p:sldId id="343" r:id="rId16"/>
    <p:sldId id="344" r:id="rId17"/>
    <p:sldId id="314" r:id="rId18"/>
    <p:sldId id="315" r:id="rId19"/>
    <p:sldId id="316" r:id="rId20"/>
    <p:sldId id="345" r:id="rId21"/>
    <p:sldId id="317" r:id="rId22"/>
    <p:sldId id="346" r:id="rId23"/>
    <p:sldId id="320" r:id="rId24"/>
    <p:sldId id="321" r:id="rId25"/>
    <p:sldId id="322" r:id="rId26"/>
    <p:sldId id="323" r:id="rId27"/>
    <p:sldId id="324" r:id="rId28"/>
    <p:sldId id="325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2.png>
</file>

<file path=ppt/media/image13.png>
</file>

<file path=ppt/media/image2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B34B72-65E3-475B-B5B0-284252E64AFA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C890B-06A5-4218-94BE-951E10EB010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9FF504E1-BF8D-4B96-BA50-8240C15DA7BD}" type="datetimeFigureOut">
              <a:rPr lang="en-US" smtClean="0"/>
              <a:pPr/>
              <a:t>5/26/2021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1E5D1B04-8082-4ED5-BAA8-BEAA0B127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jniyitegeka@iprctuba..rp.ac.rw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B60A172A-B0B9-4869-926D-571340BD692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81000" y="762000"/>
            <a:ext cx="8458200" cy="2590800"/>
          </a:xfrm>
        </p:spPr>
        <p:txBody>
          <a:bodyPr/>
          <a:lstStyle/>
          <a:p>
            <a:pPr eaLnBrk="1" hangingPunct="1"/>
            <a:r>
              <a:rPr lang="en-US" altLang="en-RW" b="1" dirty="0"/>
              <a:t>Introduction to Raspberry pi Programming.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C40DD44F-32CC-451B-A1FD-43C4EEA7BA6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143000" y="4343400"/>
            <a:ext cx="6400800" cy="1752600"/>
          </a:xfrm>
        </p:spPr>
        <p:txBody>
          <a:bodyPr>
            <a:normAutofit/>
          </a:bodyPr>
          <a:lstStyle/>
          <a:p>
            <a:pPr eaLnBrk="1" fontAlgn="auto" hangingPunct="1">
              <a:lnSpc>
                <a:spcPct val="80000"/>
              </a:lnSpc>
              <a:spcAft>
                <a:spcPts val="0"/>
              </a:spcAft>
              <a:buClr>
                <a:schemeClr val="accent3"/>
              </a:buClr>
              <a:buFont typeface="Georgia"/>
              <a:buNone/>
              <a:defRPr/>
            </a:pPr>
            <a:r>
              <a:rPr lang="en-US" sz="2800" dirty="0"/>
              <a:t>Eng. NIYITEGEKA JANVIER</a:t>
            </a:r>
          </a:p>
          <a:p>
            <a:pPr eaLnBrk="1" fontAlgn="auto" hangingPunct="1">
              <a:lnSpc>
                <a:spcPct val="80000"/>
              </a:lnSpc>
              <a:spcAft>
                <a:spcPts val="0"/>
              </a:spcAft>
              <a:buClr>
                <a:schemeClr val="accent3"/>
              </a:buClr>
              <a:buFont typeface="Georgia"/>
              <a:buNone/>
              <a:defRPr/>
            </a:pPr>
            <a:r>
              <a:rPr lang="en-US" sz="2000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hlinkClick r:id="rId2"/>
              </a:rPr>
              <a:t>j</a:t>
            </a:r>
            <a:r>
              <a:rPr lang="en-US" sz="2000">
                <a:solidFill>
                  <a:schemeClr val="accent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hlinkClick r:id="rId2"/>
              </a:rPr>
              <a:t>niyitegeka@iprctuba</a:t>
            </a:r>
            <a:r>
              <a:rPr lang="en-US" sz="2000" dirty="0">
                <a:solidFill>
                  <a:schemeClr val="accent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hlinkClick r:id="rId2"/>
              </a:rPr>
              <a:t>..rp.ac.rw</a:t>
            </a:r>
            <a:endParaRPr lang="en-US" sz="2000" dirty="0">
              <a:solidFill>
                <a:schemeClr val="accent2"/>
              </a:solidFill>
              <a:effectLst>
                <a:outerShdw blurRad="38100" dist="38100" dir="2700000" algn="tl">
                  <a:srgbClr val="FFFFFF"/>
                </a:outerShdw>
              </a:effectLst>
            </a:endParaRPr>
          </a:p>
          <a:p>
            <a:pPr eaLnBrk="1" fontAlgn="auto" hangingPunct="1">
              <a:lnSpc>
                <a:spcPct val="80000"/>
              </a:lnSpc>
              <a:spcAft>
                <a:spcPts val="0"/>
              </a:spcAft>
              <a:buClr>
                <a:schemeClr val="accent3"/>
              </a:buClr>
              <a:buFont typeface="Georgia"/>
              <a:buNone/>
              <a:defRPr/>
            </a:pPr>
            <a:endParaRPr lang="en-US" sz="2000" dirty="0">
              <a:solidFill>
                <a:schemeClr val="accent2"/>
              </a:solidFill>
              <a:effectLst>
                <a:outerShdw blurRad="38100" dist="38100" dir="2700000" algn="tl">
                  <a:srgbClr val="FFFFFF"/>
                </a:outerShdw>
              </a:effectLst>
            </a:endParaRPr>
          </a:p>
          <a:p>
            <a:pPr eaLnBrk="1" fontAlgn="auto" hangingPunct="1">
              <a:lnSpc>
                <a:spcPct val="80000"/>
              </a:lnSpc>
              <a:spcAft>
                <a:spcPts val="0"/>
              </a:spcAft>
              <a:buClr>
                <a:schemeClr val="accent3"/>
              </a:buClr>
              <a:buFont typeface="Georgia"/>
              <a:buNone/>
              <a:defRPr/>
            </a:pPr>
            <a:r>
              <a:rPr lang="en-US" sz="2000" dirty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IPRC TUMBA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9D688CD2-AF5E-4BF4-B4D3-3C16308CB9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152400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Arduino</a:t>
            </a:r>
            <a:r>
              <a:rPr lang="en-US" b="1" dirty="0"/>
              <a:t> &amp; Raspberry pi 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285" y="2368234"/>
            <a:ext cx="7003429" cy="408685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Raspberry pi Programming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8229600" cy="1066800"/>
          </a:xfrm>
        </p:spPr>
        <p:txBody>
          <a:bodyPr/>
          <a:lstStyle/>
          <a:p>
            <a:r>
              <a:rPr lang="en-US" b="1" dirty="0" err="1"/>
              <a:t>Raspbian</a:t>
            </a:r>
            <a:r>
              <a:rPr lang="en-US" b="1" dirty="0"/>
              <a:t> Operating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458200" cy="5029200"/>
          </a:xfrm>
        </p:spPr>
        <p:txBody>
          <a:bodyPr>
            <a:normAutofit/>
          </a:bodyPr>
          <a:lstStyle/>
          <a:p>
            <a:r>
              <a:rPr lang="en-US" dirty="0" err="1"/>
              <a:t>Raspbian</a:t>
            </a:r>
            <a:r>
              <a:rPr lang="en-US" dirty="0"/>
              <a:t> is the name given to a customized variant of the popular </a:t>
            </a:r>
            <a:r>
              <a:rPr lang="en-US" dirty="0" err="1"/>
              <a:t>Debian</a:t>
            </a:r>
            <a:r>
              <a:rPr lang="en-US" dirty="0"/>
              <a:t> Linux distribution.</a:t>
            </a:r>
          </a:p>
          <a:p>
            <a:r>
              <a:rPr lang="en-US" dirty="0"/>
              <a:t>Raspbian takes Debian as its base, or parent distribution, and adds custom tools and software to make using the Raspberry Pi as easy as possible. </a:t>
            </a:r>
          </a:p>
          <a:p>
            <a:r>
              <a:rPr lang="en-US" dirty="0"/>
              <a:t>To use </a:t>
            </a:r>
            <a:r>
              <a:rPr lang="en-US" dirty="0" err="1"/>
              <a:t>Raspbian</a:t>
            </a:r>
            <a:r>
              <a:rPr lang="en-US" dirty="0"/>
              <a:t>, you must enter a username and password. </a:t>
            </a:r>
          </a:p>
          <a:p>
            <a:r>
              <a:rPr lang="en-US" dirty="0"/>
              <a:t>The default username is </a:t>
            </a:r>
            <a:r>
              <a:rPr lang="en-US" b="1" dirty="0"/>
              <a:t>pi</a:t>
            </a:r>
            <a:r>
              <a:rPr lang="en-US" dirty="0"/>
              <a:t>, and the default password is </a:t>
            </a:r>
            <a:r>
              <a:rPr lang="en-US" b="1" dirty="0"/>
              <a:t>raspberry</a:t>
            </a:r>
            <a:r>
              <a:rPr lang="en-US" dirty="0"/>
              <a:t>;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Required Components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2362200"/>
            <a:ext cx="8839200" cy="4267200"/>
          </a:xfrm>
        </p:spPr>
        <p:txBody>
          <a:bodyPr>
            <a:normAutofit/>
          </a:bodyPr>
          <a:lstStyle/>
          <a:p>
            <a:r>
              <a:rPr lang="en-US" dirty="0"/>
              <a:t>Raspberry pi</a:t>
            </a:r>
          </a:p>
          <a:p>
            <a:r>
              <a:rPr lang="en-US" dirty="0"/>
              <a:t>SD card We recommend an 8GB or higher</a:t>
            </a:r>
          </a:p>
          <a:p>
            <a:pPr lvl="0"/>
            <a:r>
              <a:rPr lang="en-US" b="1" dirty="0"/>
              <a:t>Display and connecting cables:</a:t>
            </a:r>
            <a:r>
              <a:rPr lang="en-US" dirty="0"/>
              <a:t>   Any HDMI/DVI monitor or TV should work as a display for the Pi</a:t>
            </a:r>
          </a:p>
          <a:p>
            <a:pPr lvl="0"/>
            <a:r>
              <a:rPr lang="en-US" b="1" dirty="0"/>
              <a:t>Keyboard and mouse:</a:t>
            </a:r>
          </a:p>
          <a:p>
            <a:pPr lvl="0"/>
            <a:r>
              <a:rPr lang="en-US" b="1" dirty="0"/>
              <a:t>Power supply</a:t>
            </a:r>
            <a:r>
              <a:rPr lang="en-US" dirty="0"/>
              <a:t>: </a:t>
            </a:r>
          </a:p>
          <a:p>
            <a:pPr lvl="0"/>
            <a:r>
              <a:rPr lang="en-US" b="1" dirty="0"/>
              <a:t>Internet connection</a:t>
            </a:r>
            <a:r>
              <a:rPr lang="en-US" dirty="0"/>
              <a:t>:   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09600"/>
            <a:ext cx="8229600" cy="1066800"/>
          </a:xfrm>
        </p:spPr>
        <p:txBody>
          <a:bodyPr/>
          <a:lstStyle/>
          <a:p>
            <a:r>
              <a:rPr lang="en-US" b="1" dirty="0"/>
              <a:t>PLUGGING IN YOUR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763000" cy="5105400"/>
          </a:xfrm>
        </p:spPr>
        <p:txBody>
          <a:bodyPr>
            <a:normAutofit fontScale="85000" lnSpcReduction="20000"/>
          </a:bodyPr>
          <a:lstStyle/>
          <a:p>
            <a:pPr lvl="0"/>
            <a:r>
              <a:rPr lang="en-US" dirty="0"/>
              <a:t>Begin by slotting your SD card into the SD card slot on the Raspberry Pi.</a:t>
            </a:r>
          </a:p>
          <a:p>
            <a:pPr lvl="0"/>
            <a:r>
              <a:rPr lang="en-US" dirty="0"/>
              <a:t>Next, plug in your USB keyboard and mouse into the USB slots on the Raspberry Pi. Make sure that your monitor or TV is turned on</a:t>
            </a:r>
          </a:p>
          <a:p>
            <a:pPr lvl="0"/>
            <a:r>
              <a:rPr lang="en-US" dirty="0"/>
              <a:t>Then connect your HDMI cable from your Raspberry Pi to your monitor or TV</a:t>
            </a:r>
          </a:p>
          <a:p>
            <a:pPr lvl="0"/>
            <a:r>
              <a:rPr lang="en-US" dirty="0"/>
              <a:t>If you intend to connect your Raspberry Pi to the internet, plug in an Ethernet cable into the Ethernet port next to the USB ports</a:t>
            </a:r>
          </a:p>
          <a:p>
            <a:pPr lvl="0"/>
            <a:r>
              <a:rPr lang="en-US" dirty="0"/>
              <a:t>Plug in the micro USB power supply. This action will turn on and boot your Raspberry Pi.</a:t>
            </a:r>
          </a:p>
          <a:p>
            <a:pPr lvl="0"/>
            <a:r>
              <a:rPr lang="en-US" dirty="0"/>
              <a:t>If this is the first time your Raspberry Pi SD card has been used, then you will have to select an operating system and configure it.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Python Programming Basics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COVERED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Raspberry Pi Programming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GPIO in Python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the Python package used for Raspberry Pi GPIO programming is </a:t>
            </a:r>
            <a:r>
              <a:rPr lang="en-US" i="1" dirty="0" err="1"/>
              <a:t>RPi.GPIO</a:t>
            </a:r>
            <a:endParaRPr lang="en-US" i="1" dirty="0"/>
          </a:p>
          <a:p>
            <a:r>
              <a:rPr lang="en-US" dirty="0"/>
              <a:t>It is already installed in </a:t>
            </a:r>
            <a:r>
              <a:rPr lang="en-US" dirty="0" err="1"/>
              <a:t>Raspbian</a:t>
            </a:r>
            <a:r>
              <a:rPr lang="en-US" dirty="0"/>
              <a:t>, the default operating system for Pi.</a:t>
            </a:r>
          </a:p>
          <a:p>
            <a:r>
              <a:rPr lang="en-US" dirty="0"/>
              <a:t>If you are using any other operating system, the package can be installed by using the following command:</a:t>
            </a:r>
          </a:p>
          <a:p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pip install </a:t>
            </a:r>
            <a:r>
              <a:rPr lang="en-US" b="1" dirty="0" err="1"/>
              <a:t>RPi.GPIO</a:t>
            </a:r>
            <a:endParaRPr lang="en-US" b="1" dirty="0"/>
          </a:p>
          <a:p>
            <a:r>
              <a:rPr lang="en-US" dirty="0"/>
              <a:t> For the 3v3 pin (</a:t>
            </a:r>
            <a:r>
              <a:rPr lang="en-US" i="1" dirty="0"/>
              <a:t>GPIO.PUD_DOWN</a:t>
            </a:r>
            <a:r>
              <a:rPr lang="en-US" dirty="0"/>
              <a:t>), the input value of the open circuit will be 0 and of a closed circuit will be 1. For a ground pin (</a:t>
            </a:r>
            <a:r>
              <a:rPr lang="en-US" i="1" dirty="0"/>
              <a:t>GPIO.PUD_UP</a:t>
            </a:r>
            <a:r>
              <a:rPr lang="en-US" dirty="0"/>
              <a:t>), open circuit is 1 and closed circuit is 0.</a:t>
            </a:r>
          </a:p>
          <a:p>
            <a:r>
              <a:rPr lang="en-US" dirty="0"/>
              <a:t>GPIO.BOARD -- Board numbering scheme. The pin numbers follow the pin numbers on header P1.</a:t>
            </a:r>
          </a:p>
          <a:p>
            <a:r>
              <a:rPr lang="en-US" dirty="0"/>
              <a:t>GPIO.BCM -- Broadcom chip-specific pin numbers. These pin numbers follow the lower-level numbering system defined by the Raspberry Pi's Broadcom-chip brain.</a:t>
            </a:r>
          </a:p>
        </p:txBody>
      </p:sp>
    </p:spTree>
    <p:extLst>
      <p:ext uri="{BB962C8B-B14F-4D97-AF65-F5344CB8AC3E}">
        <p14:creationId xmlns:p14="http://schemas.microsoft.com/office/powerpoint/2010/main" val="3568496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GPIO programming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/>
              <a:t>Step 1:</a:t>
            </a:r>
            <a:r>
              <a:rPr lang="en-US" dirty="0"/>
              <a:t> Import the </a:t>
            </a:r>
            <a:r>
              <a:rPr lang="en-US" i="1" dirty="0" err="1"/>
              <a:t>RPi.GPIO</a:t>
            </a:r>
            <a:r>
              <a:rPr lang="en-US" dirty="0"/>
              <a:t> package.</a:t>
            </a:r>
          </a:p>
          <a:p>
            <a:r>
              <a:rPr lang="en-US" i="1" dirty="0"/>
              <a:t>Step 2:</a:t>
            </a:r>
            <a:r>
              <a:rPr lang="en-US" dirty="0"/>
              <a:t> Set the numbering style to be used. We use the method</a:t>
            </a:r>
            <a:r>
              <a:rPr lang="en-US" i="1" dirty="0"/>
              <a:t> </a:t>
            </a:r>
            <a:r>
              <a:rPr lang="en-US" i="1" dirty="0" err="1"/>
              <a:t>GPIO.setmode</a:t>
            </a:r>
            <a:r>
              <a:rPr lang="en-US" i="1" dirty="0"/>
              <a:t>()</a:t>
            </a:r>
            <a:r>
              <a:rPr lang="en-US" dirty="0"/>
              <a:t> for this. It takes either </a:t>
            </a:r>
            <a:r>
              <a:rPr lang="en-US" i="1" dirty="0"/>
              <a:t>GPIO.BOARD</a:t>
            </a:r>
            <a:r>
              <a:rPr lang="en-US" dirty="0"/>
              <a:t> or </a:t>
            </a:r>
            <a:r>
              <a:rPr lang="en-US" i="1" dirty="0"/>
              <a:t>GPIO.BCM</a:t>
            </a:r>
            <a:r>
              <a:rPr lang="en-US" dirty="0"/>
              <a:t> as the parameter. </a:t>
            </a:r>
            <a:r>
              <a:rPr lang="en-US" i="1" dirty="0"/>
              <a:t>GPIO.BOARD</a:t>
            </a:r>
            <a:r>
              <a:rPr lang="en-US" dirty="0"/>
              <a:t> stands for physical numbering and </a:t>
            </a:r>
            <a:r>
              <a:rPr lang="en-US" i="1" dirty="0"/>
              <a:t>GPIO.BCM</a:t>
            </a:r>
            <a:r>
              <a:rPr lang="en-US" dirty="0"/>
              <a:t> stands for Broadcom numbering. In order to keep things simple, we will use only </a:t>
            </a:r>
            <a:r>
              <a:rPr lang="en-US" i="1" dirty="0"/>
              <a:t>GPIO.BOARD</a:t>
            </a:r>
            <a:r>
              <a:rPr lang="en-US" dirty="0"/>
              <a:t> here.</a:t>
            </a:r>
          </a:p>
          <a:p>
            <a:r>
              <a:rPr lang="en-US" i="1" dirty="0"/>
              <a:t>Step 3:</a:t>
            </a:r>
            <a:r>
              <a:rPr lang="en-US" dirty="0"/>
              <a:t> Set up the necessary input and output pins.</a:t>
            </a:r>
          </a:p>
          <a:p>
            <a:r>
              <a:rPr lang="en-US" i="1" dirty="0"/>
              <a:t>Step 4:</a:t>
            </a:r>
            <a:r>
              <a:rPr lang="en-US" dirty="0"/>
              <a:t> Read inputs and give outputs.</a:t>
            </a:r>
          </a:p>
          <a:p>
            <a:r>
              <a:rPr lang="en-US" i="1" dirty="0"/>
              <a:t>Step 5:</a:t>
            </a:r>
            <a:r>
              <a:rPr lang="en-US" dirty="0"/>
              <a:t> Clean up GPIO and exit.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143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85800"/>
            <a:ext cx="8229600" cy="1066800"/>
          </a:xfrm>
        </p:spPr>
        <p:txBody>
          <a:bodyPr>
            <a:normAutofit/>
          </a:bodyPr>
          <a:lstStyle/>
          <a:p>
            <a:r>
              <a:rPr lang="en-US" sz="2800" b="1" dirty="0"/>
              <a:t>LAB1: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A0FFB0-0636-4079-A92D-1BF03AD0A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Blinking LED</a:t>
            </a:r>
            <a:endParaRPr lang="en-RW" dirty="0"/>
          </a:p>
        </p:txBody>
      </p:sp>
    </p:spTree>
    <p:extLst>
      <p:ext uri="{BB962C8B-B14F-4D97-AF65-F5344CB8AC3E}">
        <p14:creationId xmlns:p14="http://schemas.microsoft.com/office/powerpoint/2010/main" val="9672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B012E-8DB7-4C58-9C38-500F6F6E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raspberry pi?</a:t>
            </a:r>
            <a:endParaRPr lang="en-RW" dirty="0"/>
          </a:p>
        </p:txBody>
      </p:sp>
    </p:spTree>
    <p:extLst>
      <p:ext uri="{BB962C8B-B14F-4D97-AF65-F5344CB8AC3E}">
        <p14:creationId xmlns:p14="http://schemas.microsoft.com/office/powerpoint/2010/main" val="3163509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>
            <a:extLst>
              <a:ext uri="{FF2B5EF4-FFF2-40B4-BE49-F238E27FC236}">
                <a16:creationId xmlns:a16="http://schemas.microsoft.com/office/drawing/2014/main" id="{B3B727B4-D134-4761-981D-3C0A8EFAEA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2002008"/>
              </p:ext>
            </p:extLst>
          </p:nvPr>
        </p:nvGraphicFramePr>
        <p:xfrm>
          <a:off x="457200" y="914400"/>
          <a:ext cx="8414147" cy="5715000"/>
        </p:xfrm>
        <a:graphic>
          <a:graphicData uri="http://schemas.openxmlformats.org/drawingml/2006/table">
            <a:tbl>
              <a:tblPr/>
              <a:tblGrid>
                <a:gridCol w="84141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500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import </a:t>
                      </a:r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RPi.GPIO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 as GPIO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#for the sleep method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import time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led = 8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#set numbering mode for the program </a:t>
                      </a:r>
                    </a:p>
                    <a:p>
                      <a:pPr algn="l" fontAlgn="base"/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GPIO.setmode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(GPIO.BOARD)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#setup led(pin 8) as output pin</a:t>
                      </a:r>
                    </a:p>
                    <a:p>
                      <a:pPr algn="l" fontAlgn="base"/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GPIO.setup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(led, </a:t>
                      </a:r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GPIO.OUT,initial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=0)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try: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#turn on and off the led in intervals of 1 second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while(True):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#turn on, set as HIGH or 1</a:t>
                      </a:r>
                    </a:p>
                    <a:p>
                      <a:pPr algn="l" fontAlgn="base"/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GPIO.output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led,GPIO.HIGH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print(“ON”)</a:t>
                      </a:r>
                    </a:p>
                    <a:p>
                      <a:pPr algn="l" fontAlgn="base"/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time.sleep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(1)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#turn off, set as LOW or 0</a:t>
                      </a:r>
                    </a:p>
                    <a:p>
                      <a:pPr algn="l" fontAlgn="base"/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GPIO.output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(led, GPIO.LOW)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print(“OFF”)</a:t>
                      </a:r>
                    </a:p>
                    <a:p>
                      <a:pPr algn="l" fontAlgn="base"/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time.sleep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(1)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except </a:t>
                      </a:r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KeyboardInterrupt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: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#cleanup GPIO settings before exiting</a:t>
                      </a:r>
                    </a:p>
                    <a:p>
                      <a:pPr algn="l" fontAlgn="base"/>
                      <a:r>
                        <a:rPr lang="en-US" sz="1600" b="0" i="0" dirty="0" err="1">
                          <a:effectLst/>
                          <a:latin typeface="Consolas" panose="020B0609020204030204" pitchFamily="49" charset="0"/>
                        </a:rPr>
                        <a:t>GPIO.cleanup</a:t>
                      </a:r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pPr algn="l" fontAlgn="base"/>
                      <a:r>
                        <a:rPr lang="en-US" sz="1600" b="0" i="0" dirty="0">
                          <a:effectLst/>
                          <a:latin typeface="Consolas" panose="020B0609020204030204" pitchFamily="49" charset="0"/>
                        </a:rPr>
                        <a:t>print(“Exiting...”)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250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0" y="762000"/>
            <a:ext cx="8229600" cy="1066800"/>
          </a:xfrm>
        </p:spPr>
        <p:txBody>
          <a:bodyPr>
            <a:normAutofit/>
          </a:bodyPr>
          <a:lstStyle/>
          <a:p>
            <a:r>
              <a:rPr lang="en-US" sz="2400" dirty="0"/>
              <a:t>LAB 2: Push Button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1BE9A-38B7-4E6E-BCA9-4FE8DBED0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Push button: connect one leg of the switch to any GPIO pin, say Pin 7, and connect the other to any 3.3V pin.</a:t>
            </a:r>
            <a:endParaRPr lang="en-RW" dirty="0"/>
          </a:p>
        </p:txBody>
      </p:sp>
    </p:spTree>
    <p:extLst>
      <p:ext uri="{BB962C8B-B14F-4D97-AF65-F5344CB8AC3E}">
        <p14:creationId xmlns:p14="http://schemas.microsoft.com/office/powerpoint/2010/main" val="5458860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64C6622-6435-467E-A56F-8D50BDE0BDBA}"/>
              </a:ext>
            </a:extLst>
          </p:cNvPr>
          <p:cNvSpPr txBox="1">
            <a:spLocks/>
          </p:cNvSpPr>
          <p:nvPr/>
        </p:nvSpPr>
        <p:spPr>
          <a:xfrm>
            <a:off x="457200" y="1371600"/>
            <a:ext cx="8229600" cy="5202936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import RPi.GPIO as GPIO</a:t>
            </a:r>
          </a:p>
          <a:p>
            <a:r>
              <a:rPr lang="en-US"/>
              <a:t>import time</a:t>
            </a:r>
          </a:p>
          <a:p>
            <a:r>
              <a:rPr lang="en-US"/>
              <a:t>cnl = 7</a:t>
            </a:r>
          </a:p>
          <a:p>
            <a:r>
              <a:rPr lang="en-US"/>
              <a:t>GPIO.setmode(GPIO.BOARD)</a:t>
            </a:r>
          </a:p>
          <a:p>
            <a:r>
              <a:rPr lang="en-US"/>
              <a:t> </a:t>
            </a:r>
          </a:p>
          <a:p>
            <a:r>
              <a:rPr lang="en-US"/>
              <a:t># PIN 7 AND 3.3V</a:t>
            </a:r>
          </a:p>
          <a:p>
            <a:r>
              <a:rPr lang="en-US"/>
              <a:t># normally 0 when connected 1</a:t>
            </a:r>
          </a:p>
          <a:p>
            <a:r>
              <a:rPr lang="en-US"/>
              <a:t>GPIO.setup(cnl, GPIO.IN, GPIO.PUD_DOWN)</a:t>
            </a:r>
          </a:p>
          <a:p>
            <a:r>
              <a:rPr lang="en-US"/>
              <a:t>try:</a:t>
            </a:r>
          </a:p>
          <a:p>
            <a:r>
              <a:rPr lang="en-US"/>
              <a:t>while(True):</a:t>
            </a:r>
          </a:p>
          <a:p>
            <a:r>
              <a:rPr lang="en-US"/>
              <a:t>print(GPIO.input(cnl))</a:t>
            </a:r>
          </a:p>
          <a:p>
            <a:r>
              <a:rPr lang="en-US"/>
              <a:t>time.sleep(1)</a:t>
            </a:r>
          </a:p>
          <a:p>
            <a:r>
              <a:rPr lang="en-US"/>
              <a:t>except KeyboardInterrupt:                \\</a:t>
            </a:r>
            <a:r>
              <a:rPr lang="en-US" i="1"/>
              <a:t>Ctrl+C</a:t>
            </a:r>
            <a:r>
              <a:rPr lang="en-US"/>
              <a:t> keypress. </a:t>
            </a:r>
          </a:p>
          <a:p>
            <a:r>
              <a:rPr lang="en-US"/>
              <a:t>GPIO.cleanup()</a:t>
            </a:r>
          </a:p>
          <a:p>
            <a:r>
              <a:rPr lang="en-US"/>
              <a:t>print(“Exiting”)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66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Pulse width modulation for analogue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Pulse width modulation is a means to generate analogue signals from digital signal sources. </a:t>
            </a:r>
          </a:p>
          <a:p>
            <a:r>
              <a:rPr lang="en-US" dirty="0"/>
              <a:t> PWM has two main characteristics – duty cycle and frequency. </a:t>
            </a:r>
          </a:p>
          <a:p>
            <a:r>
              <a:rPr lang="en-US" dirty="0"/>
              <a:t>The duty cycle is the amount of time a signal is in the high state in one cycle. It is expressed in terms of a per cent measure.</a:t>
            </a:r>
          </a:p>
          <a:p>
            <a:r>
              <a:rPr lang="en-US" dirty="0"/>
              <a:t> The frequency determines how fast the PWM completes a cycle. When the state of a digital signal toggles rapidly with changing duty cycle values, we feel that we get analogue signals.</a:t>
            </a:r>
          </a:p>
          <a:p>
            <a:r>
              <a:rPr lang="en-US" dirty="0"/>
              <a:t> two PWM pins in Raspberry Pi—</a:t>
            </a:r>
            <a:r>
              <a:rPr lang="en-US" i="1" dirty="0"/>
              <a:t>PWM0</a:t>
            </a:r>
            <a:r>
              <a:rPr lang="en-US" dirty="0"/>
              <a:t> and </a:t>
            </a:r>
            <a:r>
              <a:rPr lang="en-US" i="1" dirty="0"/>
              <a:t>PWM1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8645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pwm</a:t>
            </a:r>
            <a:r>
              <a:rPr lang="en-US" dirty="0"/>
              <a:t> = GPIO.PWM(channel, frequency)</a:t>
            </a:r>
          </a:p>
          <a:p>
            <a:r>
              <a:rPr lang="en-US" i="1" dirty="0" err="1"/>
              <a:t>pwm.start</a:t>
            </a:r>
            <a:r>
              <a:rPr lang="en-US" i="1" dirty="0"/>
              <a:t>(</a:t>
            </a:r>
            <a:r>
              <a:rPr lang="en-US" i="1" dirty="0" err="1"/>
              <a:t>dutycycle</a:t>
            </a:r>
            <a:r>
              <a:rPr lang="en-US" i="1" dirty="0"/>
              <a:t>)</a:t>
            </a:r>
            <a:r>
              <a:rPr lang="en-US" dirty="0"/>
              <a:t> </a:t>
            </a:r>
          </a:p>
          <a:p>
            <a:r>
              <a:rPr lang="en-US" dirty="0"/>
              <a:t> </a:t>
            </a:r>
            <a:r>
              <a:rPr lang="en-US" i="1" dirty="0" err="1"/>
              <a:t>pwm.ChangeDutyCycle</a:t>
            </a:r>
            <a:r>
              <a:rPr lang="en-US" i="1" dirty="0"/>
              <a:t>(</a:t>
            </a:r>
            <a:r>
              <a:rPr lang="en-US" i="1" dirty="0" err="1"/>
              <a:t>dutycycle</a:t>
            </a:r>
            <a:r>
              <a:rPr lang="en-US" i="1" dirty="0"/>
              <a:t>)</a:t>
            </a:r>
            <a:r>
              <a:rPr lang="en-US" dirty="0"/>
              <a:t> </a:t>
            </a:r>
          </a:p>
          <a:p>
            <a:r>
              <a:rPr lang="en-US" dirty="0"/>
              <a:t> </a:t>
            </a:r>
            <a:r>
              <a:rPr lang="en-US" i="1" dirty="0" err="1"/>
              <a:t>pwm.ChangeFrequency</a:t>
            </a:r>
            <a:r>
              <a:rPr lang="en-US" i="1" dirty="0"/>
              <a:t>(frequency)</a:t>
            </a:r>
            <a:r>
              <a:rPr lang="en-US" dirty="0"/>
              <a:t>. </a:t>
            </a:r>
          </a:p>
          <a:p>
            <a:r>
              <a:rPr lang="en-US" dirty="0"/>
              <a:t> </a:t>
            </a:r>
            <a:r>
              <a:rPr lang="en-US" i="1" dirty="0" err="1"/>
              <a:t>pwm.stop</a:t>
            </a:r>
            <a:r>
              <a:rPr lang="en-US" i="1" dirty="0"/>
              <a:t>()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5507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6569702"/>
              </p:ext>
            </p:extLst>
          </p:nvPr>
        </p:nvGraphicFramePr>
        <p:xfrm>
          <a:off x="457200" y="1143000"/>
          <a:ext cx="7010400" cy="5562600"/>
        </p:xfrm>
        <a:graphic>
          <a:graphicData uri="http://schemas.openxmlformats.org/drawingml/2006/table">
            <a:tbl>
              <a:tblPr/>
              <a:tblGrid>
                <a:gridCol w="701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6260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import time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import </a:t>
                      </a:r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RPi.GPIO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 as GPIO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GPIO.setmode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(GPIO.BOARD)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led=8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GPIO.setup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(led, GPIO.OUT)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#starting with frequency 100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pwm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 = GPIO.PWM(led, 100)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#stating with 0, that is off state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pwm.start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(0)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try: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while 1: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#duty cycle from 0% to 100%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for dc in range(0, 101, 5):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pwm.ChangeDutyCycle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(dc)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time.sleep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(0.1)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#duty cycle from 100% to 0%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for dc in range(100, -1, -5):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pwm.ChangeDutyCycle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(dc)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time.sleep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(0.1)</a:t>
                      </a:r>
                    </a:p>
                    <a:p>
                      <a:pPr algn="l" fontAlgn="base"/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except </a:t>
                      </a:r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KeyboardInterrupt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: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pwm.stop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pPr algn="l" fontAlgn="base"/>
                      <a:r>
                        <a:rPr lang="en-US" sz="1300" b="0" i="0" dirty="0" err="1">
                          <a:effectLst/>
                          <a:latin typeface="Consolas" panose="020B0609020204030204" pitchFamily="49" charset="0"/>
                        </a:rPr>
                        <a:t>GPIO.cleanup</a:t>
                      </a:r>
                      <a:r>
                        <a:rPr lang="en-US" sz="1300" b="0" i="0" dirty="0">
                          <a:effectLst/>
                          <a:latin typeface="Consolas" panose="020B0609020204030204" pitchFamily="49" charset="0"/>
                        </a:rPr>
                        <a:t>()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CD10968A-181A-4FEE-A8C2-199583C14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W"/>
          </a:p>
        </p:txBody>
      </p:sp>
    </p:spTree>
    <p:extLst>
      <p:ext uri="{BB962C8B-B14F-4D97-AF65-F5344CB8AC3E}">
        <p14:creationId xmlns:p14="http://schemas.microsoft.com/office/powerpoint/2010/main" val="1418319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Servo motor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Black – comes to GND (pin 6) from the Pi</a:t>
            </a:r>
            <a:br>
              <a:rPr lang="en-US" dirty="0"/>
            </a:br>
            <a:r>
              <a:rPr lang="en-US" dirty="0"/>
              <a:t>Red – comes to 3V3 (pin 1) from the Pi</a:t>
            </a:r>
            <a:br>
              <a:rPr lang="en-US" dirty="0"/>
            </a:br>
            <a:r>
              <a:rPr lang="en-US" dirty="0"/>
              <a:t>Yellow/Orange – to a free GPIO pin (e.g., GPIO17, pin 11)</a:t>
            </a:r>
          </a:p>
          <a:p>
            <a:r>
              <a:rPr lang="en-US" dirty="0"/>
              <a:t>The amount of time the signal is on sets the angle the servo motor to rotate. </a:t>
            </a:r>
          </a:p>
          <a:p>
            <a:r>
              <a:rPr lang="en-US" dirty="0"/>
              <a:t>The expected frequency is 50Hz, or 3000 cycles per minute. Servos will set to 0 degrees if given a signal of .5 </a:t>
            </a:r>
            <a:r>
              <a:rPr lang="en-US" dirty="0" err="1"/>
              <a:t>ms</a:t>
            </a:r>
            <a:r>
              <a:rPr lang="en-US" dirty="0"/>
              <a:t>, 90 when given 1.5 </a:t>
            </a:r>
            <a:r>
              <a:rPr lang="en-US" dirty="0" err="1"/>
              <a:t>ms</a:t>
            </a:r>
            <a:r>
              <a:rPr lang="en-US" dirty="0"/>
              <a:t>, and 180 when given 2.5ms pulses. This translates to about 2.5-12.5% duty in a 50Hz PWM cycle.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82682" y="1825625"/>
            <a:ext cx="37791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551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70501"/>
          </a:xfrm>
        </p:spPr>
        <p:txBody>
          <a:bodyPr/>
          <a:lstStyle/>
          <a:p>
            <a:r>
              <a:rPr lang="en-US" dirty="0"/>
              <a:t>Servo motor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35626"/>
            <a:ext cx="3886200" cy="504133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import </a:t>
            </a:r>
            <a:r>
              <a:rPr lang="en-US" dirty="0" err="1"/>
              <a:t>RPi.GPIO</a:t>
            </a:r>
            <a:r>
              <a:rPr lang="en-US" dirty="0"/>
              <a:t> as GPIO</a:t>
            </a:r>
          </a:p>
          <a:p>
            <a:r>
              <a:rPr lang="en-US" dirty="0"/>
              <a:t>import time</a:t>
            </a:r>
          </a:p>
          <a:p>
            <a:r>
              <a:rPr lang="en-US" dirty="0" err="1"/>
              <a:t>servoPIN</a:t>
            </a:r>
            <a:r>
              <a:rPr lang="en-US" dirty="0"/>
              <a:t> = 17</a:t>
            </a:r>
          </a:p>
          <a:p>
            <a:r>
              <a:rPr lang="en-US" dirty="0" err="1"/>
              <a:t>GPIO.setmode</a:t>
            </a:r>
            <a:r>
              <a:rPr lang="en-US" dirty="0"/>
              <a:t>(GPIO.BCM)</a:t>
            </a:r>
          </a:p>
          <a:p>
            <a:r>
              <a:rPr lang="en-US" dirty="0" err="1"/>
              <a:t>GPIO.setup</a:t>
            </a:r>
            <a:r>
              <a:rPr lang="en-US" dirty="0"/>
              <a:t>(</a:t>
            </a:r>
            <a:r>
              <a:rPr lang="en-US" dirty="0" err="1"/>
              <a:t>servoPIN</a:t>
            </a:r>
            <a:r>
              <a:rPr lang="en-US" dirty="0"/>
              <a:t>, GPIO.OUT)</a:t>
            </a:r>
          </a:p>
          <a:p>
            <a:r>
              <a:rPr lang="en-US" dirty="0"/>
              <a:t>p = GPIO.PWM(</a:t>
            </a:r>
            <a:r>
              <a:rPr lang="en-US" dirty="0" err="1"/>
              <a:t>servoPIN</a:t>
            </a:r>
            <a:r>
              <a:rPr lang="en-US" dirty="0"/>
              <a:t>, 50) # GPIO 17 for PWM with 50Hz</a:t>
            </a:r>
          </a:p>
          <a:p>
            <a:r>
              <a:rPr lang="en-US" dirty="0" err="1"/>
              <a:t>p.start</a:t>
            </a:r>
            <a:r>
              <a:rPr lang="en-US" dirty="0"/>
              <a:t>(2.5) # Initialization</a:t>
            </a:r>
          </a:p>
          <a:p>
            <a:r>
              <a:rPr lang="en-US" dirty="0"/>
              <a:t>try:</a:t>
            </a:r>
          </a:p>
          <a:p>
            <a:r>
              <a:rPr lang="en-US" dirty="0"/>
              <a:t>  while True:</a:t>
            </a:r>
          </a:p>
          <a:p>
            <a:r>
              <a:rPr lang="en-US" dirty="0"/>
              <a:t>    </a:t>
            </a:r>
            <a:r>
              <a:rPr lang="en-US" dirty="0" err="1"/>
              <a:t>p.ChangeDutyCycle</a:t>
            </a:r>
            <a:r>
              <a:rPr lang="en-US" dirty="0"/>
              <a:t>(5)</a:t>
            </a:r>
          </a:p>
          <a:p>
            <a:r>
              <a:rPr lang="en-US" dirty="0"/>
              <a:t>    </a:t>
            </a:r>
            <a:r>
              <a:rPr lang="en-US" dirty="0" err="1"/>
              <a:t>time.sleep</a:t>
            </a:r>
            <a:r>
              <a:rPr lang="en-US" dirty="0"/>
              <a:t>(0.5)</a:t>
            </a:r>
          </a:p>
          <a:p>
            <a:r>
              <a:rPr lang="en-US" dirty="0"/>
              <a:t>    </a:t>
            </a:r>
            <a:r>
              <a:rPr lang="en-US" dirty="0" err="1"/>
              <a:t>p.ChangeDutyCycle</a:t>
            </a:r>
            <a:r>
              <a:rPr lang="en-US" dirty="0"/>
              <a:t>(7.5)</a:t>
            </a:r>
          </a:p>
          <a:p>
            <a:r>
              <a:rPr lang="en-US" dirty="0"/>
              <a:t>    </a:t>
            </a:r>
            <a:r>
              <a:rPr lang="en-US" dirty="0" err="1"/>
              <a:t>time.sleep</a:t>
            </a:r>
            <a:r>
              <a:rPr lang="en-US" dirty="0"/>
              <a:t>(0.5)</a:t>
            </a:r>
          </a:p>
          <a:p>
            <a:r>
              <a:rPr lang="en-US" dirty="0"/>
              <a:t>    </a:t>
            </a:r>
            <a:r>
              <a:rPr lang="en-US" dirty="0" err="1"/>
              <a:t>p.ChangeDutyCycle</a:t>
            </a:r>
            <a:r>
              <a:rPr lang="en-US" dirty="0"/>
              <a:t>(10)</a:t>
            </a:r>
          </a:p>
          <a:p>
            <a:r>
              <a:rPr lang="en-US" dirty="0"/>
              <a:t>    </a:t>
            </a:r>
            <a:r>
              <a:rPr lang="en-US" dirty="0" err="1"/>
              <a:t>time.sleep</a:t>
            </a:r>
            <a:r>
              <a:rPr lang="en-US" dirty="0"/>
              <a:t>(0.5)</a:t>
            </a:r>
          </a:p>
          <a:p>
            <a:r>
              <a:rPr lang="en-US" dirty="0"/>
              <a:t>    </a:t>
            </a:r>
            <a:r>
              <a:rPr lang="en-US" dirty="0" err="1"/>
              <a:t>p.ChangeDutyCycle</a:t>
            </a:r>
            <a:r>
              <a:rPr lang="en-US" dirty="0"/>
              <a:t>(12.5)</a:t>
            </a:r>
          </a:p>
          <a:p>
            <a:r>
              <a:rPr lang="en-US" dirty="0"/>
              <a:t>    </a:t>
            </a:r>
            <a:r>
              <a:rPr lang="en-US" dirty="0" err="1"/>
              <a:t>time.sleep</a:t>
            </a:r>
            <a:r>
              <a:rPr lang="en-US" dirty="0"/>
              <a:t>(0.5)</a:t>
            </a:r>
          </a:p>
          <a:p>
            <a:r>
              <a:rPr lang="en-US" dirty="0"/>
              <a:t>    </a:t>
            </a:r>
            <a:r>
              <a:rPr lang="en-US" dirty="0" err="1"/>
              <a:t>p.ChangeDutyCycle</a:t>
            </a:r>
            <a:r>
              <a:rPr lang="en-US" dirty="0"/>
              <a:t>(10)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29150" y="1253613"/>
            <a:ext cx="3886200" cy="492335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 </a:t>
            </a:r>
            <a:r>
              <a:rPr lang="en-US" dirty="0" err="1"/>
              <a:t>time.sleep</a:t>
            </a:r>
            <a:r>
              <a:rPr lang="en-US" dirty="0"/>
              <a:t>(0.5)</a:t>
            </a:r>
          </a:p>
          <a:p>
            <a:r>
              <a:rPr lang="en-US" dirty="0"/>
              <a:t>    </a:t>
            </a:r>
            <a:r>
              <a:rPr lang="en-US" dirty="0" err="1"/>
              <a:t>p.ChangeDutyCycle</a:t>
            </a:r>
            <a:r>
              <a:rPr lang="en-US" dirty="0"/>
              <a:t>(7.5)</a:t>
            </a:r>
          </a:p>
          <a:p>
            <a:r>
              <a:rPr lang="en-US" dirty="0"/>
              <a:t>    </a:t>
            </a:r>
            <a:r>
              <a:rPr lang="en-US" dirty="0" err="1"/>
              <a:t>time.sleep</a:t>
            </a:r>
            <a:r>
              <a:rPr lang="en-US" dirty="0"/>
              <a:t>(0.5)</a:t>
            </a:r>
          </a:p>
          <a:p>
            <a:r>
              <a:rPr lang="en-US" dirty="0"/>
              <a:t>    </a:t>
            </a:r>
            <a:r>
              <a:rPr lang="en-US" dirty="0" err="1"/>
              <a:t>p.ChangeDutyCycle</a:t>
            </a:r>
            <a:r>
              <a:rPr lang="en-US" dirty="0"/>
              <a:t>(5)</a:t>
            </a:r>
          </a:p>
          <a:p>
            <a:r>
              <a:rPr lang="en-US" dirty="0"/>
              <a:t>    </a:t>
            </a:r>
            <a:r>
              <a:rPr lang="en-US" dirty="0" err="1"/>
              <a:t>time.sleep</a:t>
            </a:r>
            <a:r>
              <a:rPr lang="en-US" dirty="0"/>
              <a:t>(0.5)</a:t>
            </a:r>
          </a:p>
          <a:p>
            <a:r>
              <a:rPr lang="en-US" dirty="0"/>
              <a:t>    </a:t>
            </a:r>
            <a:r>
              <a:rPr lang="en-US" dirty="0" err="1"/>
              <a:t>p.ChangeDutyCycle</a:t>
            </a:r>
            <a:r>
              <a:rPr lang="en-US" dirty="0"/>
              <a:t>(2.5)</a:t>
            </a:r>
          </a:p>
          <a:p>
            <a:r>
              <a:rPr lang="en-US" dirty="0"/>
              <a:t>    </a:t>
            </a:r>
            <a:r>
              <a:rPr lang="en-US" dirty="0" err="1"/>
              <a:t>time.sleep</a:t>
            </a:r>
            <a:r>
              <a:rPr lang="en-US" dirty="0"/>
              <a:t>(0.5)</a:t>
            </a:r>
          </a:p>
          <a:p>
            <a:r>
              <a:rPr lang="en-US" dirty="0"/>
              <a:t>except </a:t>
            </a:r>
            <a:r>
              <a:rPr lang="en-US" dirty="0" err="1"/>
              <a:t>KeyboardInterrupt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p.stop</a:t>
            </a:r>
            <a:r>
              <a:rPr lang="en-US" dirty="0"/>
              <a:t>()</a:t>
            </a:r>
          </a:p>
          <a:p>
            <a:r>
              <a:rPr lang="en-US" dirty="0"/>
              <a:t>  </a:t>
            </a:r>
            <a:r>
              <a:rPr lang="en-US" dirty="0" err="1"/>
              <a:t>GPIO.cleanup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115006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buzzer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import </a:t>
            </a:r>
            <a:r>
              <a:rPr lang="en-US" dirty="0" err="1"/>
              <a:t>RPi.GPIO</a:t>
            </a:r>
            <a:r>
              <a:rPr lang="en-US" dirty="0"/>
              <a:t> as GPIO</a:t>
            </a:r>
          </a:p>
          <a:p>
            <a:r>
              <a:rPr lang="en-US" dirty="0"/>
              <a:t>from time import sleep</a:t>
            </a:r>
          </a:p>
          <a:p>
            <a:r>
              <a:rPr lang="en-US" dirty="0"/>
              <a:t>#Select GPIO mode</a:t>
            </a:r>
          </a:p>
          <a:p>
            <a:r>
              <a:rPr lang="en-US" dirty="0" err="1"/>
              <a:t>GPIO.setmode</a:t>
            </a:r>
            <a:r>
              <a:rPr lang="en-US" dirty="0"/>
              <a:t>(GPIO.BCM)</a:t>
            </a:r>
          </a:p>
          <a:p>
            <a:r>
              <a:rPr lang="en-US" dirty="0"/>
              <a:t>#Set buzzer - pin 23 as output</a:t>
            </a:r>
          </a:p>
          <a:p>
            <a:r>
              <a:rPr lang="en-US" dirty="0"/>
              <a:t>buzzer=23 </a:t>
            </a:r>
          </a:p>
          <a:p>
            <a:r>
              <a:rPr lang="en-US" dirty="0" err="1"/>
              <a:t>GPIO.setup</a:t>
            </a:r>
            <a:r>
              <a:rPr lang="en-US" dirty="0"/>
              <a:t>(</a:t>
            </a:r>
            <a:r>
              <a:rPr lang="en-US" dirty="0" err="1"/>
              <a:t>buzzer,GPIO.OUT</a:t>
            </a:r>
            <a:r>
              <a:rPr lang="en-US" dirty="0"/>
              <a:t>)</a:t>
            </a:r>
          </a:p>
          <a:p>
            <a:r>
              <a:rPr lang="en-US" dirty="0"/>
              <a:t>#Run forever loop</a:t>
            </a:r>
          </a:p>
          <a:p>
            <a:r>
              <a:rPr lang="en-US" dirty="0"/>
              <a:t>while True:</a:t>
            </a:r>
          </a:p>
          <a:p>
            <a:r>
              <a:rPr lang="en-US" dirty="0"/>
              <a:t>    </a:t>
            </a:r>
            <a:r>
              <a:rPr lang="en-US" dirty="0" err="1"/>
              <a:t>GPIO.output</a:t>
            </a:r>
            <a:r>
              <a:rPr lang="en-US" dirty="0"/>
              <a:t>(</a:t>
            </a:r>
            <a:r>
              <a:rPr lang="en-US" dirty="0" err="1"/>
              <a:t>buzzer,GPIO.HIGH</a:t>
            </a:r>
            <a:r>
              <a:rPr lang="en-US" dirty="0"/>
              <a:t>)</a:t>
            </a:r>
          </a:p>
          <a:p>
            <a:r>
              <a:rPr lang="en-US" dirty="0"/>
              <a:t>    print ("Beep")</a:t>
            </a:r>
          </a:p>
          <a:p>
            <a:r>
              <a:rPr lang="en-US" dirty="0"/>
              <a:t>    sleep(0.5) # Delay in seconds</a:t>
            </a:r>
          </a:p>
          <a:p>
            <a:r>
              <a:rPr lang="en-US" dirty="0"/>
              <a:t>    </a:t>
            </a:r>
            <a:r>
              <a:rPr lang="en-US" dirty="0" err="1"/>
              <a:t>GPIO.output</a:t>
            </a:r>
            <a:r>
              <a:rPr lang="en-US" dirty="0"/>
              <a:t>(</a:t>
            </a:r>
            <a:r>
              <a:rPr lang="en-US" dirty="0" err="1"/>
              <a:t>buzzer,GPIO.LOW</a:t>
            </a:r>
            <a:r>
              <a:rPr lang="en-US" dirty="0"/>
              <a:t>)</a:t>
            </a:r>
          </a:p>
          <a:p>
            <a:r>
              <a:rPr lang="en-US" dirty="0"/>
              <a:t>    print ("No Beep")</a:t>
            </a:r>
          </a:p>
          <a:p>
            <a:r>
              <a:rPr lang="en-US" dirty="0"/>
              <a:t>    sleep(0.5)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29150" y="1825626"/>
            <a:ext cx="3886200" cy="369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54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8229600" cy="1066800"/>
          </a:xfrm>
        </p:spPr>
        <p:txBody>
          <a:bodyPr/>
          <a:lstStyle/>
          <a:p>
            <a:r>
              <a:rPr lang="en-US" dirty="0"/>
              <a:t>Cont’d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876800"/>
          </a:xfrm>
        </p:spPr>
        <p:txBody>
          <a:bodyPr/>
          <a:lstStyle/>
          <a:p>
            <a:r>
              <a:rPr lang="en-US" dirty="0"/>
              <a:t>It is actually a small computer on board and It has the full functionality as other computers but limited capabilities,</a:t>
            </a:r>
          </a:p>
          <a:p>
            <a:r>
              <a:rPr lang="en-US" dirty="0"/>
              <a:t>it runs Linux as operating system and has a full network system.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48200" y="3113916"/>
            <a:ext cx="4038600" cy="27971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Raspberry Pi 2 Model B Pin out </a:t>
            </a:r>
            <a:br>
              <a:rPr lang="it-IT" dirty="0"/>
            </a:b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4425" y="1825625"/>
            <a:ext cx="6111821" cy="474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933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Raspberry pi peripherals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400" y="2249488"/>
            <a:ext cx="8093200" cy="43243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Raspberry pi peripherals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999" y="2249488"/>
            <a:ext cx="8082002" cy="43243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 out with MUX</a:t>
            </a:r>
          </a:p>
        </p:txBody>
      </p:sp>
      <p:pic>
        <p:nvPicPr>
          <p:cNvPr id="2050" name="Picture 2" descr="Image result for raspberry pi 2 b pinout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" y="3247602"/>
            <a:ext cx="4038600" cy="2529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29150" y="1385889"/>
            <a:ext cx="4168379" cy="442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8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Raspberry pi Models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770" y="2209800"/>
            <a:ext cx="8140460" cy="43243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Cont’d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8795" y="2249488"/>
            <a:ext cx="7526410" cy="432435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595</TotalTime>
  <Words>1573</Words>
  <Application>Microsoft Office PowerPoint</Application>
  <PresentationFormat>On-screen Show (4:3)</PresentationFormat>
  <Paragraphs>178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Consolas</vt:lpstr>
      <vt:lpstr>Georgia</vt:lpstr>
      <vt:lpstr>Trebuchet MS</vt:lpstr>
      <vt:lpstr>Wingdings 2</vt:lpstr>
      <vt:lpstr>Urban</vt:lpstr>
      <vt:lpstr>Introduction to Raspberry pi Programming.</vt:lpstr>
      <vt:lpstr>What is a raspberry pi?</vt:lpstr>
      <vt:lpstr>Cont’d</vt:lpstr>
      <vt:lpstr>Raspberry Pi 2 Model B Pin out  </vt:lpstr>
      <vt:lpstr>Raspberry pi peripherals</vt:lpstr>
      <vt:lpstr>Raspberry pi peripherals</vt:lpstr>
      <vt:lpstr>Pin out with MUX</vt:lpstr>
      <vt:lpstr>Raspberry pi Models</vt:lpstr>
      <vt:lpstr>Cont’d</vt:lpstr>
      <vt:lpstr>Arduino &amp; Raspberry pi </vt:lpstr>
      <vt:lpstr>Raspberry pi Programming</vt:lpstr>
      <vt:lpstr>Raspbian Operating System</vt:lpstr>
      <vt:lpstr>Required Components </vt:lpstr>
      <vt:lpstr>PLUGGING IN YOUR RASPBERRY PI</vt:lpstr>
      <vt:lpstr>Python Programming Basics</vt:lpstr>
      <vt:lpstr>Introduction to Raspberry Pi Programming</vt:lpstr>
      <vt:lpstr>GPIO in Python </vt:lpstr>
      <vt:lpstr>The GPIO programming process</vt:lpstr>
      <vt:lpstr>LAB1:</vt:lpstr>
      <vt:lpstr>PowerPoint Presentation</vt:lpstr>
      <vt:lpstr>LAB 2: Push Button</vt:lpstr>
      <vt:lpstr>PowerPoint Presentation</vt:lpstr>
      <vt:lpstr>Pulse width modulation for analogue output</vt:lpstr>
      <vt:lpstr>Functions </vt:lpstr>
      <vt:lpstr>PowerPoint Presentation</vt:lpstr>
      <vt:lpstr>Servo motor</vt:lpstr>
      <vt:lpstr>Servo motor</vt:lpstr>
      <vt:lpstr>buzzer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DEVICES &amp; PROGRAMMING</dc:title>
  <dc:creator>New</dc:creator>
  <cp:lastModifiedBy>Janvier Niyitegeka</cp:lastModifiedBy>
  <cp:revision>73</cp:revision>
  <dcterms:created xsi:type="dcterms:W3CDTF">2019-11-11T16:25:08Z</dcterms:created>
  <dcterms:modified xsi:type="dcterms:W3CDTF">2021-05-26T21:51:22Z</dcterms:modified>
</cp:coreProperties>
</file>

<file path=docProps/thumbnail.jpeg>
</file>